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344" r:id="rId4"/>
    <p:sldId id="326" r:id="rId5"/>
    <p:sldId id="330" r:id="rId6"/>
    <p:sldId id="327" r:id="rId7"/>
    <p:sldId id="329" r:id="rId8"/>
    <p:sldId id="328" r:id="rId9"/>
    <p:sldId id="331" r:id="rId10"/>
    <p:sldId id="268" r:id="rId11"/>
    <p:sldId id="332" r:id="rId12"/>
    <p:sldId id="333" r:id="rId13"/>
    <p:sldId id="334" r:id="rId14"/>
    <p:sldId id="346" r:id="rId15"/>
    <p:sldId id="347" r:id="rId16"/>
    <p:sldId id="348" r:id="rId17"/>
    <p:sldId id="349" r:id="rId18"/>
    <p:sldId id="350" r:id="rId19"/>
    <p:sldId id="339" r:id="rId20"/>
    <p:sldId id="340" r:id="rId21"/>
    <p:sldId id="341" r:id="rId22"/>
    <p:sldId id="342" r:id="rId23"/>
    <p:sldId id="345" r:id="rId24"/>
    <p:sldId id="32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344"/>
          </p14:sldIdLst>
        </p14:section>
        <p14:section name="Welcome Message (1)" id="{EB20F4F2-9AAA-43D3-9523-A28B7A21DDEE}">
          <p14:sldIdLst>
            <p14:sldId id="326"/>
            <p14:sldId id="330"/>
            <p14:sldId id="327"/>
            <p14:sldId id="329"/>
            <p14:sldId id="328"/>
            <p14:sldId id="331"/>
          </p14:sldIdLst>
        </p14:section>
        <p14:section name="About Us" id="{04F857F6-AE8C-4C13-800B-180EA1AD4CF8}">
          <p14:sldIdLst>
            <p14:sldId id="268"/>
            <p14:sldId id="332"/>
            <p14:sldId id="333"/>
            <p14:sldId id="334"/>
            <p14:sldId id="346"/>
            <p14:sldId id="347"/>
            <p14:sldId id="348"/>
            <p14:sldId id="349"/>
            <p14:sldId id="350"/>
            <p14:sldId id="339"/>
            <p14:sldId id="340"/>
            <p14:sldId id="341"/>
            <p14:sldId id="342"/>
            <p14:sldId id="345"/>
          </p14:sldIdLst>
        </p14:section>
        <p14:section name="What We Offer" id="{CCCDB39D-5A30-4E57-BC5F-A48BCDBBE91E}">
          <p14:sldIdLst/>
        </p14:section>
        <p14:section name="Team" id="{49659A69-46B2-4986-9316-CB5D7936DBD0}">
          <p14:sldIdLst/>
        </p14:section>
        <p14:section name="Portofolio" id="{577E8FC3-0615-4BA6-BB38-04A012755C3B}">
          <p14:sldIdLst/>
        </p14:section>
        <p14:section name="Portofolio with Mockup" id="{122E003F-FAAA-4F94-B6E5-B2C786483307}">
          <p14:sldIdLst/>
        </p14:section>
        <p14:section name="Infographic" id="{56FA4075-6947-4C93-8063-C210627DE799}">
          <p14:sldIdLst/>
        </p14:section>
        <p14:section name="Infographic with Map" id="{EEB41CD8-1F9F-4E60-B8D2-00B1D13D3F37}">
          <p14:sldIdLst/>
        </p14:section>
        <p14:section name="Page Break" id="{534945C8-657B-4553-80B7-9DF9EDD5F09E}">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ection>
        <p14:section name="Closing" id="{73247595-8304-4B0B-B6FF-4FCCF1DEA02A}">
          <p14:sldIdLst>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32" autoAdjust="0"/>
    <p:restoredTop sz="91617" autoAdjust="0"/>
  </p:normalViewPr>
  <p:slideViewPr>
    <p:cSldViewPr snapToGrid="0" showGuides="1">
      <p:cViewPr varScale="1">
        <p:scale>
          <a:sx n="67" d="100"/>
          <a:sy n="67" d="100"/>
        </p:scale>
        <p:origin x="414" y="66"/>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741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66923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6073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 id="2147483711" r:id="rId18"/>
    <p:sldLayoutId id="214748371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 id="214748371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3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E-Project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BF82019B-0CA0-BE4A-94BD-693C62990C27}"/>
              </a:ext>
            </a:extLst>
          </p:cNvPr>
          <p:cNvSpPr txBox="1"/>
          <p:nvPr/>
        </p:nvSpPr>
        <p:spPr>
          <a:xfrm>
            <a:off x="581248" y="1397197"/>
            <a:ext cx="3214194" cy="1200329"/>
          </a:xfrm>
          <a:prstGeom prst="rect">
            <a:avLst/>
          </a:prstGeom>
          <a:noFill/>
        </p:spPr>
        <p:txBody>
          <a:bodyPr wrap="square" rtlCol="0">
            <a:spAutoFit/>
          </a:bodyPr>
          <a:lstStyle/>
          <a:p>
            <a:pPr lvl="0"/>
            <a:r>
              <a:rPr lang="en-US" dirty="0"/>
              <a:t>The site must contain the links to navigate through any category for the information.</a:t>
            </a:r>
            <a:endParaRPr lang="en-VN" dirty="0"/>
          </a:p>
        </p:txBody>
      </p:sp>
      <p:sp>
        <p:nvSpPr>
          <p:cNvPr id="10" name="TextBox 9">
            <a:extLst>
              <a:ext uri="{FF2B5EF4-FFF2-40B4-BE49-F238E27FC236}">
                <a16:creationId xmlns:a16="http://schemas.microsoft.com/office/drawing/2014/main" id="{B1B433AE-414F-F048-849D-4EC93E42810B}"/>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2</a:t>
            </a:r>
          </a:p>
        </p:txBody>
      </p:sp>
      <p:pic>
        <p:nvPicPr>
          <p:cNvPr id="6" name="Picture 5">
            <a:extLst>
              <a:ext uri="{FF2B5EF4-FFF2-40B4-BE49-F238E27FC236}">
                <a16:creationId xmlns:a16="http://schemas.microsoft.com/office/drawing/2014/main" id="{BB4158A6-548C-8947-BF8E-4C8FC5CB5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265721"/>
            <a:ext cx="7981285" cy="2940129"/>
          </a:xfrm>
          <a:prstGeom prst="rect">
            <a:avLst/>
          </a:prstGeom>
        </p:spPr>
      </p:pic>
      <p:pic>
        <p:nvPicPr>
          <p:cNvPr id="3" name="Picture 2">
            <a:extLst>
              <a:ext uri="{FF2B5EF4-FFF2-40B4-BE49-F238E27FC236}">
                <a16:creationId xmlns:a16="http://schemas.microsoft.com/office/drawing/2014/main" id="{74AC29AD-8B42-CE47-A894-5A90DBC62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2" y="3316258"/>
            <a:ext cx="7981285" cy="3380555"/>
          </a:xfrm>
          <a:prstGeom prst="rect">
            <a:avLst/>
          </a:prstGeom>
        </p:spPr>
      </p:pic>
    </p:spTree>
    <p:extLst>
      <p:ext uri="{BB962C8B-B14F-4D97-AF65-F5344CB8AC3E}">
        <p14:creationId xmlns:p14="http://schemas.microsoft.com/office/powerpoint/2010/main" val="17692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 name="TextBox 9">
            <a:extLst>
              <a:ext uri="{FF2B5EF4-FFF2-40B4-BE49-F238E27FC236}">
                <a16:creationId xmlns:a16="http://schemas.microsoft.com/office/drawing/2014/main" id="{4C27EF87-FC54-3A47-AC0B-B119EAFFCB4B}"/>
              </a:ext>
            </a:extLst>
          </p:cNvPr>
          <p:cNvSpPr txBox="1"/>
          <p:nvPr/>
        </p:nvSpPr>
        <p:spPr>
          <a:xfrm>
            <a:off x="581248" y="1397197"/>
            <a:ext cx="2736110" cy="2308324"/>
          </a:xfrm>
          <a:prstGeom prst="rect">
            <a:avLst/>
          </a:prstGeom>
          <a:noFill/>
        </p:spPr>
        <p:txBody>
          <a:bodyPr wrap="square" rtlCol="0">
            <a:spAutoFit/>
          </a:bodyPr>
          <a:lstStyle/>
          <a:p>
            <a:pPr lvl="0"/>
            <a:r>
              <a:rPr lang="en-US" dirty="0"/>
              <a:t>The site should display a menu which will contain the options for brief introduction about the various products available, location of the shop and any other information if required.</a:t>
            </a:r>
            <a:endParaRPr lang="en-VN" dirty="0"/>
          </a:p>
        </p:txBody>
      </p:sp>
      <p:sp>
        <p:nvSpPr>
          <p:cNvPr id="11" name="TextBox 10">
            <a:extLst>
              <a:ext uri="{FF2B5EF4-FFF2-40B4-BE49-F238E27FC236}">
                <a16:creationId xmlns:a16="http://schemas.microsoft.com/office/drawing/2014/main" id="{E262FD16-48A7-9945-AA60-1B096CB2EC97}"/>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3</a:t>
            </a:r>
          </a:p>
        </p:txBody>
      </p:sp>
      <p:pic>
        <p:nvPicPr>
          <p:cNvPr id="7" name="Picture 6">
            <a:extLst>
              <a:ext uri="{FF2B5EF4-FFF2-40B4-BE49-F238E27FC236}">
                <a16:creationId xmlns:a16="http://schemas.microsoft.com/office/drawing/2014/main" id="{5E869733-32B7-0847-A168-A7366341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358" y="1458777"/>
            <a:ext cx="8747724" cy="4493488"/>
          </a:xfrm>
          <a:prstGeom prst="rect">
            <a:avLst/>
          </a:prstGeom>
        </p:spPr>
      </p:pic>
    </p:spTree>
    <p:extLst>
      <p:ext uri="{BB962C8B-B14F-4D97-AF65-F5344CB8AC3E}">
        <p14:creationId xmlns:p14="http://schemas.microsoft.com/office/powerpoint/2010/main" val="20535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139321"/>
          </a:xfrm>
          <a:prstGeom prst="rect">
            <a:avLst/>
          </a:prstGeom>
          <a:noFill/>
        </p:spPr>
        <p:txBody>
          <a:bodyPr wrap="square" rtlCol="0">
            <a:spAutoFit/>
          </a:bodyPr>
          <a:lstStyle/>
          <a:p>
            <a:pPr lvl="0"/>
            <a:r>
              <a:rPr lang="en-US" dirty="0"/>
              <a:t>The information should be categorized according to the various crystals  like if a User wants to see only “Diamond/Amber/Amethyst </a:t>
            </a:r>
            <a:r>
              <a:rPr lang="en-US" dirty="0" err="1"/>
              <a:t>etc</a:t>
            </a:r>
            <a:r>
              <a:rPr lang="en-US" dirty="0"/>
              <a:t>” products then he/she can click on a Link/button/menu </a:t>
            </a:r>
            <a:r>
              <a:rPr lang="en-US" dirty="0" err="1"/>
              <a:t>etc</a:t>
            </a:r>
            <a:r>
              <a:rPr lang="en-US" dirty="0"/>
              <a:t> and can see only that crystal products.</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4</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33" y="1428980"/>
            <a:ext cx="8461026" cy="4474863"/>
          </a:xfrm>
          <a:prstGeom prst="rect">
            <a:avLst/>
          </a:prstGeom>
        </p:spPr>
      </p:pic>
    </p:spTree>
    <p:extLst>
      <p:ext uri="{BB962C8B-B14F-4D97-AF65-F5344CB8AC3E}">
        <p14:creationId xmlns:p14="http://schemas.microsoft.com/office/powerpoint/2010/main" val="935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416224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14305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416320"/>
          </a:xfrm>
          <a:prstGeom prst="rect">
            <a:avLst/>
          </a:prstGeom>
          <a:noFill/>
        </p:spPr>
        <p:txBody>
          <a:bodyPr wrap="square" rtlCol="0">
            <a:spAutoFit/>
          </a:bodyPr>
          <a:lstStyle/>
          <a:p>
            <a:pPr lvl="0"/>
            <a:r>
              <a:rPr lang="en-US" dirty="0"/>
              <a:t>A brief summary of features of the product should be displayed on the Web Page along with the picture but detailed Features should be stored in Individual Word documents which can be downloaded or viewed by the User who wishes to see the same.</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6</a:t>
            </a:r>
          </a:p>
        </p:txBody>
      </p:sp>
      <p:pic>
        <p:nvPicPr>
          <p:cNvPr id="3" name="Picture 2">
            <a:extLst>
              <a:ext uri="{FF2B5EF4-FFF2-40B4-BE49-F238E27FC236}">
                <a16:creationId xmlns:a16="http://schemas.microsoft.com/office/drawing/2014/main" id="{07D979BB-8876-B843-B5AD-15278018E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729" y="444626"/>
            <a:ext cx="4597400" cy="6019800"/>
          </a:xfrm>
          <a:prstGeom prst="rect">
            <a:avLst/>
          </a:prstGeom>
        </p:spPr>
      </p:pic>
    </p:spTree>
    <p:extLst>
      <p:ext uri="{BB962C8B-B14F-4D97-AF65-F5344CB8AC3E}">
        <p14:creationId xmlns:p14="http://schemas.microsoft.com/office/powerpoint/2010/main" val="24178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923330"/>
          </a:xfrm>
          <a:prstGeom prst="rect">
            <a:avLst/>
          </a:prstGeom>
          <a:noFill/>
        </p:spPr>
        <p:txBody>
          <a:bodyPr wrap="square" rtlCol="0">
            <a:spAutoFit/>
          </a:bodyPr>
          <a:lstStyle/>
          <a:p>
            <a:pPr lvl="0"/>
            <a:r>
              <a:rPr lang="en-US" dirty="0"/>
              <a:t>The user should also be able to compare the various products </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7</a:t>
            </a:r>
          </a:p>
        </p:txBody>
      </p:sp>
      <p:pic>
        <p:nvPicPr>
          <p:cNvPr id="4" name="Picture 3">
            <a:extLst>
              <a:ext uri="{FF2B5EF4-FFF2-40B4-BE49-F238E27FC236}">
                <a16:creationId xmlns:a16="http://schemas.microsoft.com/office/drawing/2014/main" id="{FC5996D8-4C8C-4449-B6FC-888640B5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8" y="2684878"/>
            <a:ext cx="4635500" cy="4064000"/>
          </a:xfrm>
          <a:prstGeom prst="rect">
            <a:avLst/>
          </a:prstGeom>
        </p:spPr>
      </p:pic>
      <p:pic>
        <p:nvPicPr>
          <p:cNvPr id="6" name="Picture 5">
            <a:extLst>
              <a:ext uri="{FF2B5EF4-FFF2-40B4-BE49-F238E27FC236}">
                <a16:creationId xmlns:a16="http://schemas.microsoft.com/office/drawing/2014/main" id="{063A6872-73DB-C241-A764-BD276204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43" y="2684878"/>
            <a:ext cx="6745357" cy="4064000"/>
          </a:xfrm>
          <a:prstGeom prst="rect">
            <a:avLst/>
          </a:prstGeom>
        </p:spPr>
      </p:pic>
    </p:spTree>
    <p:extLst>
      <p:ext uri="{BB962C8B-B14F-4D97-AF65-F5344CB8AC3E}">
        <p14:creationId xmlns:p14="http://schemas.microsoft.com/office/powerpoint/2010/main" val="28545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693319"/>
          </a:xfrm>
          <a:prstGeom prst="rect">
            <a:avLst/>
          </a:prstGeom>
          <a:noFill/>
        </p:spPr>
        <p:txBody>
          <a:bodyPr wrap="square" rtlCol="0">
            <a:spAutoFit/>
          </a:bodyPr>
          <a:lstStyle/>
          <a:p>
            <a:pPr lvl="0"/>
            <a:r>
              <a:rPr lang="en-US" dirty="0"/>
              <a:t>There should be a “Contact Us” page which will have the Address of the Company which should be displayed using </a:t>
            </a:r>
            <a:r>
              <a:rPr lang="en-US" dirty="0" err="1"/>
              <a:t>GeoLocation</a:t>
            </a:r>
            <a:r>
              <a:rPr lang="en-US" dirty="0"/>
              <a:t> API (</a:t>
            </a:r>
            <a:r>
              <a:rPr lang="en-US" dirty="0" err="1"/>
              <a:t>eg.</a:t>
            </a:r>
            <a:r>
              <a:rPr lang="en-US" dirty="0"/>
              <a:t> </a:t>
            </a:r>
            <a:r>
              <a:rPr lang="en-US" dirty="0" err="1"/>
              <a:t>GoogleMaps</a:t>
            </a:r>
            <a:r>
              <a:rPr lang="en-US" dirty="0"/>
              <a:t>) and the email address which when clicked will invoke the local mail client from where they can send an email.</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8</a:t>
            </a:r>
          </a:p>
        </p:txBody>
      </p:sp>
      <p:pic>
        <p:nvPicPr>
          <p:cNvPr id="3" name="Picture 2">
            <a:extLst>
              <a:ext uri="{FF2B5EF4-FFF2-40B4-BE49-F238E27FC236}">
                <a16:creationId xmlns:a16="http://schemas.microsoft.com/office/drawing/2014/main" id="{7DAA08EF-7D11-E747-8C9C-20DA670A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8" y="444626"/>
            <a:ext cx="8306637" cy="2664607"/>
          </a:xfrm>
          <a:prstGeom prst="rect">
            <a:avLst/>
          </a:prstGeom>
        </p:spPr>
      </p:pic>
      <p:pic>
        <p:nvPicPr>
          <p:cNvPr id="7" name="Picture 6">
            <a:extLst>
              <a:ext uri="{FF2B5EF4-FFF2-40B4-BE49-F238E27FC236}">
                <a16:creationId xmlns:a16="http://schemas.microsoft.com/office/drawing/2014/main" id="{6BFFCC0A-2D65-B947-A404-E43F8240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21" y="3748767"/>
            <a:ext cx="8306637" cy="2664607"/>
          </a:xfrm>
          <a:prstGeom prst="rect">
            <a:avLst/>
          </a:prstGeom>
        </p:spPr>
      </p:pic>
    </p:spTree>
    <p:extLst>
      <p:ext uri="{BB962C8B-B14F-4D97-AF65-F5344CB8AC3E}">
        <p14:creationId xmlns:p14="http://schemas.microsoft.com/office/powerpoint/2010/main" val="38351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 name="Picture Placeholder 5">
            <a:extLst>
              <a:ext uri="{FF2B5EF4-FFF2-40B4-BE49-F238E27FC236}">
                <a16:creationId xmlns:a16="http://schemas.microsoft.com/office/drawing/2014/main" id="{8B994C07-F978-0340-B131-657B89B04EEF}"/>
              </a:ext>
            </a:extLst>
          </p:cNvPr>
          <p:cNvPicPr>
            <a:picLocks noGrp="1" noChangeAspect="1"/>
          </p:cNvPicPr>
          <p:nvPr>
            <p:ph type="pic" sz="quarter" idx="18"/>
          </p:nvPr>
        </p:nvPicPr>
        <p:blipFill rotWithShape="1">
          <a:blip r:embed="rId3" cstate="hqprint">
            <a:extLst>
              <a:ext uri="{28A0092B-C50C-407E-A947-70E740481C1C}">
                <a14:useLocalDpi xmlns:a14="http://schemas.microsoft.com/office/drawing/2010/main" val="0"/>
              </a:ext>
            </a:extLst>
          </a:blip>
          <a:srcRect l="9307" r="9307"/>
          <a:stretch>
            <a:fillRect/>
          </a:stretch>
        </p:blipFill>
        <p:spPr/>
      </p:pic>
      <p:sp>
        <p:nvSpPr>
          <p:cNvPr id="25" name="TextBox 24">
            <a:extLst>
              <a:ext uri="{FF2B5EF4-FFF2-40B4-BE49-F238E27FC236}">
                <a16:creationId xmlns:a16="http://schemas.microsoft.com/office/drawing/2014/main" id="{647CE79A-83FD-754E-AF6B-148ACBA1D3BB}"/>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1612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pic>
        <p:nvPicPr>
          <p:cNvPr id="10" name="Picture Placeholder 9">
            <a:extLst>
              <a:ext uri="{FF2B5EF4-FFF2-40B4-BE49-F238E27FC236}">
                <a16:creationId xmlns:a16="http://schemas.microsoft.com/office/drawing/2014/main" id="{BD637652-D5C3-4741-A16B-F59351C41276}"/>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val="0"/>
              </a:ext>
            </a:extLst>
          </a:blip>
          <a:srcRect l="3994" r="3994"/>
          <a:stretch>
            <a:fillRect/>
          </a:stretch>
        </p:blipFill>
        <p:spPr/>
      </p:pic>
      <p:pic>
        <p:nvPicPr>
          <p:cNvPr id="8" name="Picture Placeholder 7">
            <a:extLst>
              <a:ext uri="{FF2B5EF4-FFF2-40B4-BE49-F238E27FC236}">
                <a16:creationId xmlns:a16="http://schemas.microsoft.com/office/drawing/2014/main" id="{53210929-BA96-6042-A21D-8FE587B99AC0}"/>
              </a:ext>
            </a:extLst>
          </p:cNvPr>
          <p:cNvPicPr>
            <a:picLocks noGrp="1" noChangeAspect="1"/>
          </p:cNvPicPr>
          <p:nvPr>
            <p:ph type="pic" sz="quarter" idx="21"/>
          </p:nvPr>
        </p:nvPicPr>
        <p:blipFill rotWithShape="1">
          <a:blip r:embed="rId5" cstate="hqprint">
            <a:extLst>
              <a:ext uri="{28A0092B-C50C-407E-A947-70E740481C1C}">
                <a14:useLocalDpi xmlns:a14="http://schemas.microsoft.com/office/drawing/2010/main" val="0"/>
              </a:ext>
            </a:extLst>
          </a:blip>
          <a:srcRect l="4589" r="4589"/>
          <a:stretch>
            <a:fillRect/>
          </a:stretch>
        </p:blipFill>
        <p:spPr/>
      </p:pic>
      <p:pic>
        <p:nvPicPr>
          <p:cNvPr id="30" name="Picture Placeholder 29">
            <a:extLst>
              <a:ext uri="{FF2B5EF4-FFF2-40B4-BE49-F238E27FC236}">
                <a16:creationId xmlns:a16="http://schemas.microsoft.com/office/drawing/2014/main" id="{FDAE41FF-9E7A-A444-A432-C7804B357B8F}"/>
              </a:ext>
            </a:extLst>
          </p:cNvPr>
          <p:cNvPicPr>
            <a:picLocks noGrp="1" noChangeAspect="1"/>
          </p:cNvPicPr>
          <p:nvPr>
            <p:ph type="pic" sz="quarter" idx="20"/>
          </p:nvPr>
        </p:nvPicPr>
        <p:blipFill rotWithShape="1">
          <a:blip r:embed="rId6" cstate="hqprint">
            <a:extLst>
              <a:ext uri="{28A0092B-C50C-407E-A947-70E740481C1C}">
                <a14:useLocalDpi xmlns:a14="http://schemas.microsoft.com/office/drawing/2010/main" val="0"/>
              </a:ext>
            </a:extLst>
          </a:blip>
          <a:srcRect t="710" b="710"/>
          <a:stretch>
            <a:fillRect/>
          </a:stretch>
        </p:blipFill>
        <p:spPr/>
      </p:pic>
      <p:pic>
        <p:nvPicPr>
          <p:cNvPr id="24" name="Picture Placeholder 23">
            <a:extLst>
              <a:ext uri="{FF2B5EF4-FFF2-40B4-BE49-F238E27FC236}">
                <a16:creationId xmlns:a16="http://schemas.microsoft.com/office/drawing/2014/main" id="{95944363-1422-0D4D-AF45-7DF2CDEC2302}"/>
              </a:ext>
            </a:extLst>
          </p:cNvPr>
          <p:cNvPicPr>
            <a:picLocks noGrp="1" noChangeAspect="1"/>
          </p:cNvPicPr>
          <p:nvPr>
            <p:ph type="pic" sz="quarter" idx="18"/>
          </p:nvPr>
        </p:nvPicPr>
        <p:blipFill rotWithShape="1">
          <a:blip r:embed="rId7" cstate="hqprint">
            <a:extLst>
              <a:ext uri="{28A0092B-C50C-407E-A947-70E740481C1C}">
                <a14:useLocalDpi xmlns:a14="http://schemas.microsoft.com/office/drawing/2010/main" val="0"/>
              </a:ext>
            </a:extLst>
          </a:blip>
          <a:srcRect l="2289" r="2289"/>
          <a:stretch>
            <a:fillRect/>
          </a:stretch>
        </p:blipFill>
        <p:spPr/>
      </p:pic>
      <p:pic>
        <p:nvPicPr>
          <p:cNvPr id="28" name="Picture Placeholder 27">
            <a:extLst>
              <a:ext uri="{FF2B5EF4-FFF2-40B4-BE49-F238E27FC236}">
                <a16:creationId xmlns:a16="http://schemas.microsoft.com/office/drawing/2014/main" id="{526D8FDE-2DEA-464D-826B-C123011CE872}"/>
              </a:ext>
            </a:extLst>
          </p:cNvPr>
          <p:cNvPicPr>
            <a:picLocks noGrp="1" noChangeAspect="1"/>
          </p:cNvPicPr>
          <p:nvPr>
            <p:ph type="pic" sz="quarter" idx="19"/>
          </p:nvPr>
        </p:nvPicPr>
        <p:blipFill rotWithShape="1">
          <a:blip r:embed="rId8" cstate="hqprint">
            <a:extLst>
              <a:ext uri="{28A0092B-C50C-407E-A947-70E740481C1C}">
                <a14:useLocalDpi xmlns:a14="http://schemas.microsoft.com/office/drawing/2010/main" val="0"/>
              </a:ext>
            </a:extLst>
          </a:blip>
          <a:srcRect l="5872" r="5872"/>
          <a:stretch>
            <a:fillRect/>
          </a:stretch>
        </p:blipFill>
        <p:spPr/>
      </p:pic>
      <p:sp>
        <p:nvSpPr>
          <p:cNvPr id="36" name="TextBox 35">
            <a:extLst>
              <a:ext uri="{FF2B5EF4-FFF2-40B4-BE49-F238E27FC236}">
                <a16:creationId xmlns:a16="http://schemas.microsoft.com/office/drawing/2014/main" id="{4389A766-8452-3B4A-9336-291AB29C01D7}"/>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6581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60000">
                                          <p:cBhvr additive="base">
                                            <p:cTn id="27"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Welcome</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353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pPr algn="ctr"/>
            <a:r>
              <a:rPr lang="en-ID" sz="8000" b="1" dirty="0">
                <a:solidFill>
                  <a:schemeClr val="accent1"/>
                </a:solidFill>
              </a:rPr>
              <a:t>Discuss</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0809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Discuss</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941463"/>
            <a:ext cx="5397585" cy="2679580"/>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Can be manipulated easily for users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Using Bootstrap is easy and fast for developers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One more reliable place to shop for jewelry and crystals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The website is built with the main color to highlight the solemnity</a:t>
            </a:r>
          </a:p>
          <a:p>
            <a:pPr algn="just">
              <a:lnSpc>
                <a:spcPct val="150000"/>
              </a:lnSpc>
            </a:pPr>
            <a:r>
              <a:rPr lang="en-US" sz="1600" dirty="0"/>
              <a:t>_ Meet the criteria set by the customer</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609757"/>
            <a:ext cx="4550248" cy="461665"/>
          </a:xfrm>
          <a:prstGeom prst="rect">
            <a:avLst/>
          </a:prstGeom>
          <a:noFill/>
        </p:spPr>
        <p:txBody>
          <a:bodyPr wrap="square" rtlCol="0">
            <a:spAutoFit/>
          </a:bodyPr>
          <a:lstStyle/>
          <a:p>
            <a:r>
              <a:rPr lang="en-US" sz="2400" dirty="0">
                <a:solidFill>
                  <a:schemeClr val="accent1"/>
                </a:solidFill>
                <a:latin typeface="+mj-lt"/>
              </a:rPr>
              <a:t>Advantages</a:t>
            </a:r>
          </a:p>
        </p:txBody>
      </p:sp>
      <p:sp>
        <p:nvSpPr>
          <p:cNvPr id="16" name="TextBox 15">
            <a:extLst>
              <a:ext uri="{FF2B5EF4-FFF2-40B4-BE49-F238E27FC236}">
                <a16:creationId xmlns:a16="http://schemas.microsoft.com/office/drawing/2014/main" id="{CEF21BBE-84A2-2E41-B229-8B5264C6A959}"/>
              </a:ext>
            </a:extLst>
          </p:cNvPr>
          <p:cNvSpPr txBox="1"/>
          <p:nvPr/>
        </p:nvSpPr>
        <p:spPr>
          <a:xfrm>
            <a:off x="6096000" y="1941463"/>
            <a:ext cx="5397585" cy="1248419"/>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 </a:t>
            </a:r>
            <a:r>
              <a:rPr lang="en-US" dirty="0"/>
              <a:t>The product is limited in quantity</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Code is not optimized</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dirty="0"/>
              <a:t>Code is difficult to manage and find</a:t>
            </a:r>
            <a:endParaRPr lang="id-ID" sz="1600" dirty="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2CB05454-4042-C24B-89DE-F22D8AD62D21}"/>
              </a:ext>
            </a:extLst>
          </p:cNvPr>
          <p:cNvSpPr txBox="1"/>
          <p:nvPr/>
        </p:nvSpPr>
        <p:spPr>
          <a:xfrm>
            <a:off x="6096000" y="1609757"/>
            <a:ext cx="4550248" cy="461665"/>
          </a:xfrm>
          <a:prstGeom prst="rect">
            <a:avLst/>
          </a:prstGeom>
          <a:noFill/>
        </p:spPr>
        <p:txBody>
          <a:bodyPr wrap="square" rtlCol="0">
            <a:spAutoFit/>
          </a:bodyPr>
          <a:lstStyle/>
          <a:p>
            <a:r>
              <a:rPr lang="en-US" sz="2400" dirty="0">
                <a:solidFill>
                  <a:schemeClr val="accent1"/>
                </a:solidFill>
                <a:latin typeface="+mj-lt"/>
              </a:rPr>
              <a:t>Weakness</a:t>
            </a:r>
          </a:p>
        </p:txBody>
      </p:sp>
    </p:spTree>
    <p:extLst>
      <p:ext uri="{BB962C8B-B14F-4D97-AF65-F5344CB8AC3E}">
        <p14:creationId xmlns:p14="http://schemas.microsoft.com/office/powerpoint/2010/main" val="4011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pPr algn="ctr"/>
            <a:r>
              <a:rPr lang="en-ID" sz="8000" dirty="0">
                <a:solidFill>
                  <a:schemeClr val="accent1"/>
                </a:solidFill>
              </a:rPr>
              <a:t>Thank You</a:t>
            </a:r>
          </a:p>
        </p:txBody>
      </p:sp>
    </p:spTree>
    <p:extLst>
      <p:ext uri="{BB962C8B-B14F-4D97-AF65-F5344CB8AC3E}">
        <p14:creationId xmlns:p14="http://schemas.microsoft.com/office/powerpoint/2010/main" val="214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8295" y="3451144"/>
            <a:ext cx="8995410" cy="588220"/>
          </a:xfrm>
        </p:spPr>
        <p:txBody>
          <a:bodyPr/>
          <a:lstStyle/>
          <a:p>
            <a:pPr>
              <a:lnSpc>
                <a:spcPct val="150000"/>
              </a:lnSpc>
            </a:pPr>
            <a:r>
              <a:rPr lang="en-ID" sz="1800" dirty="0">
                <a:solidFill>
                  <a:schemeClr val="tx1"/>
                </a:solidFill>
                <a:ea typeface="Open Sans" panose="020B0606030504020204" pitchFamily="34" charset="0"/>
                <a:cs typeface="Open Sans" panose="020B0606030504020204" pitchFamily="34" charset="0"/>
              </a:rPr>
              <a:t>For The Attention</a:t>
            </a:r>
            <a:endParaRPr lang="en-US" sz="1800" dirty="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dirty="0">
                <a:solidFill>
                  <a:schemeClr val="accent1"/>
                </a:solidFill>
              </a:rPr>
              <a:t>Thank You</a:t>
            </a:r>
          </a:p>
        </p:txBody>
      </p:sp>
    </p:spTree>
    <p:extLst>
      <p:ext uri="{BB962C8B-B14F-4D97-AF65-F5344CB8AC3E}">
        <p14:creationId xmlns:p14="http://schemas.microsoft.com/office/powerpoint/2010/main" val="36673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24ED7F-0922-E749-BC51-77A75C0BFD11}"/>
              </a:ext>
            </a:extLst>
          </p:cNvPr>
          <p:cNvPicPr>
            <a:picLocks noGrp="1" noChangeAspect="1"/>
          </p:cNvPicPr>
          <p:nvPr>
            <p:ph type="pic" sz="quarter" idx="19"/>
          </p:nvPr>
        </p:nvPicPr>
        <p:blipFill>
          <a:blip r:embed="rId2" cstate="hqprint">
            <a:extLst>
              <a:ext uri="{28A0092B-C50C-407E-A947-70E740481C1C}">
                <a14:useLocalDpi xmlns:a14="http://schemas.microsoft.com/office/drawing/2010/main" val="0"/>
              </a:ext>
            </a:extLst>
          </a:blip>
          <a:srcRect l="104" r="104"/>
          <a:stretch/>
        </p:blipFill>
        <p:spPr>
          <a:xfrm>
            <a:off x="2135007" y="3745553"/>
            <a:ext cx="1499595" cy="1499595"/>
          </a:xfrm>
        </p:spPr>
      </p:pic>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a:xfrm>
            <a:off x="414444" y="118482"/>
            <a:ext cx="11363111" cy="588220"/>
          </a:xfrm>
        </p:spPr>
        <p:txBody>
          <a:bodyPr/>
          <a:lstStyle/>
          <a:p>
            <a:r>
              <a:rPr lang="en-ID" dirty="0"/>
              <a:t>Mentor and my team</a:t>
            </a:r>
          </a:p>
        </p:txBody>
      </p:sp>
      <p:pic>
        <p:nvPicPr>
          <p:cNvPr id="15" name="Picture Placeholder 8">
            <a:extLst>
              <a:ext uri="{FF2B5EF4-FFF2-40B4-BE49-F238E27FC236}">
                <a16:creationId xmlns:a16="http://schemas.microsoft.com/office/drawing/2014/main" id="{5A52B20A-0476-B64C-86B9-5471176771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714" b="714"/>
          <a:stretch>
            <a:fillRect/>
          </a:stretch>
        </p:blipFill>
        <p:spPr>
          <a:xfrm>
            <a:off x="2139088" y="1120077"/>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7" name="Picture Placeholder 8">
            <a:extLst>
              <a:ext uri="{FF2B5EF4-FFF2-40B4-BE49-F238E27FC236}">
                <a16:creationId xmlns:a16="http://schemas.microsoft.com/office/drawing/2014/main" id="{CCC10D83-952F-B64C-873F-77142A842327}"/>
              </a:ext>
            </a:extLst>
          </p:cNvPr>
          <p:cNvPicPr>
            <a:picLocks noChangeAspect="1"/>
          </p:cNvPicPr>
          <p:nvPr/>
        </p:nvPicPr>
        <p:blipFill>
          <a:blip r:embed="rId4" cstate="hqprint">
            <a:extLst>
              <a:ext uri="{28A0092B-C50C-407E-A947-70E740481C1C}">
                <a14:useLocalDpi xmlns:a14="http://schemas.microsoft.com/office/drawing/2010/main" val="0"/>
              </a:ext>
            </a:extLst>
          </a:blip>
          <a:srcRect t="12500" b="12500"/>
          <a:stretch/>
        </p:blipFill>
        <p:spPr>
          <a:xfrm>
            <a:off x="5210174" y="1120079"/>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9" name="Picture Placeholder 8">
            <a:extLst>
              <a:ext uri="{FF2B5EF4-FFF2-40B4-BE49-F238E27FC236}">
                <a16:creationId xmlns:a16="http://schemas.microsoft.com/office/drawing/2014/main" id="{A26BF293-FDCA-4841-947C-6E9B285C1D2B}"/>
              </a:ext>
            </a:extLst>
          </p:cNvPr>
          <p:cNvPicPr>
            <a:picLocks noChangeAspect="1"/>
          </p:cNvPicPr>
          <p:nvPr/>
        </p:nvPicPr>
        <p:blipFill>
          <a:blip r:embed="rId5">
            <a:extLst>
              <a:ext uri="{28A0092B-C50C-407E-A947-70E740481C1C}">
                <a14:useLocalDpi xmlns:a14="http://schemas.microsoft.com/office/drawing/2010/main" val="0"/>
              </a:ext>
            </a:extLst>
          </a:blip>
          <a:srcRect t="12500" b="12500"/>
          <a:stretch/>
        </p:blipFill>
        <p:spPr>
          <a:xfrm>
            <a:off x="8281260" y="1120078"/>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20" name="Picture Placeholder 8">
            <a:extLst>
              <a:ext uri="{FF2B5EF4-FFF2-40B4-BE49-F238E27FC236}">
                <a16:creationId xmlns:a16="http://schemas.microsoft.com/office/drawing/2014/main" id="{0EF52690-AB30-5B4C-A09F-031219307BCA}"/>
              </a:ext>
            </a:extLst>
          </p:cNvPr>
          <p:cNvPicPr>
            <a:picLocks noChangeAspect="1"/>
          </p:cNvPicPr>
          <p:nvPr/>
        </p:nvPicPr>
        <p:blipFill>
          <a:blip r:embed="rId6" cstate="hqprint">
            <a:extLst>
              <a:ext uri="{28A0092B-C50C-407E-A947-70E740481C1C}">
                <a14:useLocalDpi xmlns:a14="http://schemas.microsoft.com/office/drawing/2010/main" val="0"/>
              </a:ext>
            </a:extLst>
          </a:blip>
          <a:srcRect t="16765" b="16765"/>
          <a:stretch/>
        </p:blipFill>
        <p:spPr>
          <a:xfrm>
            <a:off x="8281260" y="3745552"/>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sp>
        <p:nvSpPr>
          <p:cNvPr id="24" name="TextBox 23">
            <a:extLst>
              <a:ext uri="{FF2B5EF4-FFF2-40B4-BE49-F238E27FC236}">
                <a16:creationId xmlns:a16="http://schemas.microsoft.com/office/drawing/2014/main" id="{C4EADB01-8796-E74C-9757-89589F8B00C7}"/>
              </a:ext>
            </a:extLst>
          </p:cNvPr>
          <p:cNvSpPr txBox="1"/>
          <p:nvPr/>
        </p:nvSpPr>
        <p:spPr>
          <a:xfrm>
            <a:off x="2326818" y="2641444"/>
            <a:ext cx="1178383" cy="461665"/>
          </a:xfrm>
          <a:prstGeom prst="rect">
            <a:avLst/>
          </a:prstGeom>
          <a:noFill/>
        </p:spPr>
        <p:txBody>
          <a:bodyPr wrap="square" rtlCol="0">
            <a:spAutoFit/>
          </a:bodyPr>
          <a:lstStyle/>
          <a:p>
            <a:r>
              <a:rPr lang="en-US" sz="2400" dirty="0">
                <a:solidFill>
                  <a:schemeClr val="accent1"/>
                </a:solidFill>
                <a:latin typeface="+mj-lt"/>
              </a:rPr>
              <a:t>Mentor</a:t>
            </a:r>
          </a:p>
        </p:txBody>
      </p:sp>
      <p:sp>
        <p:nvSpPr>
          <p:cNvPr id="25" name="TextBox 24">
            <a:extLst>
              <a:ext uri="{FF2B5EF4-FFF2-40B4-BE49-F238E27FC236}">
                <a16:creationId xmlns:a16="http://schemas.microsoft.com/office/drawing/2014/main" id="{BD1A8D6A-C069-6B45-A476-5CD7999E2AA9}"/>
              </a:ext>
            </a:extLst>
          </p:cNvPr>
          <p:cNvSpPr txBox="1"/>
          <p:nvPr/>
        </p:nvSpPr>
        <p:spPr>
          <a:xfrm>
            <a:off x="5368739" y="2619673"/>
            <a:ext cx="1338990" cy="479652"/>
          </a:xfrm>
          <a:prstGeom prst="rect">
            <a:avLst/>
          </a:prstGeom>
          <a:noFill/>
        </p:spPr>
        <p:txBody>
          <a:bodyPr wrap="square" rtlCol="0">
            <a:spAutoFit/>
          </a:bodyPr>
          <a:lstStyle/>
          <a:p>
            <a:r>
              <a:rPr lang="en-US" sz="2400" dirty="0">
                <a:solidFill>
                  <a:schemeClr val="accent1"/>
                </a:solidFill>
                <a:latin typeface="+mj-lt"/>
              </a:rPr>
              <a:t>Student</a:t>
            </a:r>
          </a:p>
        </p:txBody>
      </p:sp>
      <p:sp>
        <p:nvSpPr>
          <p:cNvPr id="28" name="TextBox 27">
            <a:extLst>
              <a:ext uri="{FF2B5EF4-FFF2-40B4-BE49-F238E27FC236}">
                <a16:creationId xmlns:a16="http://schemas.microsoft.com/office/drawing/2014/main" id="{AED7D3E4-0B23-5E49-BD30-D440B36E7CDA}"/>
              </a:ext>
            </a:extLst>
          </p:cNvPr>
          <p:cNvSpPr txBox="1"/>
          <p:nvPr/>
        </p:nvSpPr>
        <p:spPr>
          <a:xfrm>
            <a:off x="8441865" y="2619673"/>
            <a:ext cx="1338990" cy="479652"/>
          </a:xfrm>
          <a:prstGeom prst="rect">
            <a:avLst/>
          </a:prstGeom>
          <a:noFill/>
        </p:spPr>
        <p:txBody>
          <a:bodyPr wrap="square" rtlCol="0">
            <a:spAutoFit/>
          </a:bodyPr>
          <a:lstStyle/>
          <a:p>
            <a:r>
              <a:rPr lang="en-US" sz="2400" dirty="0" smtClean="0">
                <a:solidFill>
                  <a:schemeClr val="accent1"/>
                </a:solidFill>
                <a:latin typeface="+mj-lt"/>
              </a:rPr>
              <a:t>Student</a:t>
            </a:r>
            <a:endParaRPr lang="en-US" sz="2400" dirty="0">
              <a:solidFill>
                <a:schemeClr val="accent1"/>
              </a:solidFill>
              <a:latin typeface="+mj-lt"/>
            </a:endParaRPr>
          </a:p>
        </p:txBody>
      </p:sp>
      <p:sp>
        <p:nvSpPr>
          <p:cNvPr id="29" name="TextBox 28">
            <a:extLst>
              <a:ext uri="{FF2B5EF4-FFF2-40B4-BE49-F238E27FC236}">
                <a16:creationId xmlns:a16="http://schemas.microsoft.com/office/drawing/2014/main" id="{FF75A1C4-A811-A346-9C2D-5256790B0FF5}"/>
              </a:ext>
            </a:extLst>
          </p:cNvPr>
          <p:cNvSpPr txBox="1"/>
          <p:nvPr/>
        </p:nvSpPr>
        <p:spPr>
          <a:xfrm>
            <a:off x="2295612" y="5276258"/>
            <a:ext cx="1316454" cy="461666"/>
          </a:xfrm>
          <a:prstGeom prst="rect">
            <a:avLst/>
          </a:prstGeom>
          <a:noFill/>
        </p:spPr>
        <p:txBody>
          <a:bodyPr wrap="square" rtlCol="0">
            <a:spAutoFit/>
          </a:bodyPr>
          <a:lstStyle/>
          <a:p>
            <a:r>
              <a:rPr lang="en-US" sz="2400" dirty="0">
                <a:solidFill>
                  <a:schemeClr val="accent1"/>
                </a:solidFill>
                <a:latin typeface="+mj-lt"/>
              </a:rPr>
              <a:t>Student</a:t>
            </a:r>
          </a:p>
        </p:txBody>
      </p:sp>
      <p:sp>
        <p:nvSpPr>
          <p:cNvPr id="30" name="TextBox 29">
            <a:extLst>
              <a:ext uri="{FF2B5EF4-FFF2-40B4-BE49-F238E27FC236}">
                <a16:creationId xmlns:a16="http://schemas.microsoft.com/office/drawing/2014/main" id="{D7218892-DDED-9342-B331-D9E7E48BD4C4}"/>
              </a:ext>
            </a:extLst>
          </p:cNvPr>
          <p:cNvSpPr txBox="1"/>
          <p:nvPr/>
        </p:nvSpPr>
        <p:spPr>
          <a:xfrm>
            <a:off x="5368739" y="5245148"/>
            <a:ext cx="1338990"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1" name="TextBox 30">
            <a:extLst>
              <a:ext uri="{FF2B5EF4-FFF2-40B4-BE49-F238E27FC236}">
                <a16:creationId xmlns:a16="http://schemas.microsoft.com/office/drawing/2014/main" id="{25090E06-EB34-C34F-87EA-483614426E15}"/>
              </a:ext>
            </a:extLst>
          </p:cNvPr>
          <p:cNvSpPr txBox="1"/>
          <p:nvPr/>
        </p:nvSpPr>
        <p:spPr>
          <a:xfrm>
            <a:off x="8441865" y="5276258"/>
            <a:ext cx="1338990" cy="461664"/>
          </a:xfrm>
          <a:prstGeom prst="rect">
            <a:avLst/>
          </a:prstGeom>
          <a:noFill/>
        </p:spPr>
        <p:txBody>
          <a:bodyPr wrap="square" rtlCol="0">
            <a:spAutoFit/>
          </a:bodyPr>
          <a:lstStyle/>
          <a:p>
            <a:r>
              <a:rPr lang="en-US" sz="2400" dirty="0">
                <a:solidFill>
                  <a:schemeClr val="accent1"/>
                </a:solidFill>
                <a:latin typeface="+mj-lt"/>
              </a:rPr>
              <a:t>Student</a:t>
            </a:r>
          </a:p>
        </p:txBody>
      </p:sp>
      <p:sp>
        <p:nvSpPr>
          <p:cNvPr id="32" name="TextBox 31">
            <a:extLst>
              <a:ext uri="{FF2B5EF4-FFF2-40B4-BE49-F238E27FC236}">
                <a16:creationId xmlns:a16="http://schemas.microsoft.com/office/drawing/2014/main" id="{F1260628-3C97-DA49-87AF-756D6BBFF511}"/>
              </a:ext>
            </a:extLst>
          </p:cNvPr>
          <p:cNvSpPr txBox="1"/>
          <p:nvPr/>
        </p:nvSpPr>
        <p:spPr>
          <a:xfrm>
            <a:off x="1978475" y="3077450"/>
            <a:ext cx="2080902"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Quang</a:t>
            </a:r>
          </a:p>
        </p:txBody>
      </p:sp>
      <p:sp>
        <p:nvSpPr>
          <p:cNvPr id="34" name="TextBox 33">
            <a:extLst>
              <a:ext uri="{FF2B5EF4-FFF2-40B4-BE49-F238E27FC236}">
                <a16:creationId xmlns:a16="http://schemas.microsoft.com/office/drawing/2014/main" id="{F38E52A2-1DD9-C146-A524-099989EEF56A}"/>
              </a:ext>
            </a:extLst>
          </p:cNvPr>
          <p:cNvSpPr txBox="1"/>
          <p:nvPr/>
        </p:nvSpPr>
        <p:spPr>
          <a:xfrm>
            <a:off x="5158465" y="3099324"/>
            <a:ext cx="197099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Nam</a:t>
            </a:r>
          </a:p>
        </p:txBody>
      </p:sp>
      <p:sp>
        <p:nvSpPr>
          <p:cNvPr id="35" name="TextBox 34">
            <a:extLst>
              <a:ext uri="{FF2B5EF4-FFF2-40B4-BE49-F238E27FC236}">
                <a16:creationId xmlns:a16="http://schemas.microsoft.com/office/drawing/2014/main" id="{AC593DBA-D22C-5542-982E-FD0D2DD38E83}"/>
              </a:ext>
            </a:extLst>
          </p:cNvPr>
          <p:cNvSpPr txBox="1"/>
          <p:nvPr/>
        </p:nvSpPr>
        <p:spPr>
          <a:xfrm>
            <a:off x="8228551" y="3077450"/>
            <a:ext cx="1701262" cy="369332"/>
          </a:xfrm>
          <a:prstGeom prst="rect">
            <a:avLst/>
          </a:prstGeom>
          <a:noFill/>
        </p:spPr>
        <p:txBody>
          <a:bodyPr wrap="square" rtlCol="0">
            <a:spAutoFit/>
          </a:bodyPr>
          <a:lstStyle/>
          <a:p>
            <a:r>
              <a:rPr lang="en-US" dirty="0" err="1">
                <a:solidFill>
                  <a:schemeClr val="accent1"/>
                </a:solidFill>
                <a:latin typeface="+mj-lt"/>
              </a:rPr>
              <a:t>Lưu</a:t>
            </a:r>
            <a:r>
              <a:rPr lang="en-US" dirty="0">
                <a:solidFill>
                  <a:schemeClr val="accent1"/>
                </a:solidFill>
                <a:latin typeface="+mj-lt"/>
              </a:rPr>
              <a:t> </a:t>
            </a:r>
            <a:r>
              <a:rPr lang="en-US" dirty="0" err="1">
                <a:solidFill>
                  <a:schemeClr val="accent1"/>
                </a:solidFill>
                <a:latin typeface="+mj-lt"/>
              </a:rPr>
              <a:t>Bình</a:t>
            </a:r>
            <a:r>
              <a:rPr lang="en-US" dirty="0">
                <a:solidFill>
                  <a:schemeClr val="accent1"/>
                </a:solidFill>
                <a:latin typeface="+mj-lt"/>
              </a:rPr>
              <a:t> Minh</a:t>
            </a:r>
          </a:p>
        </p:txBody>
      </p:sp>
      <p:sp>
        <p:nvSpPr>
          <p:cNvPr id="36" name="TextBox 35">
            <a:extLst>
              <a:ext uri="{FF2B5EF4-FFF2-40B4-BE49-F238E27FC236}">
                <a16:creationId xmlns:a16="http://schemas.microsoft.com/office/drawing/2014/main" id="{EE27B6CD-5F0E-0544-85AE-C6D639EACAA3}"/>
              </a:ext>
            </a:extLst>
          </p:cNvPr>
          <p:cNvSpPr txBox="1"/>
          <p:nvPr/>
        </p:nvSpPr>
        <p:spPr>
          <a:xfrm>
            <a:off x="1947269" y="5737922"/>
            <a:ext cx="211210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Hoài</a:t>
            </a:r>
            <a:r>
              <a:rPr lang="en-US" dirty="0">
                <a:solidFill>
                  <a:schemeClr val="accent1"/>
                </a:solidFill>
                <a:latin typeface="+mj-lt"/>
              </a:rPr>
              <a:t> Nam</a:t>
            </a:r>
          </a:p>
        </p:txBody>
      </p:sp>
      <p:sp>
        <p:nvSpPr>
          <p:cNvPr id="37" name="TextBox 36">
            <a:extLst>
              <a:ext uri="{FF2B5EF4-FFF2-40B4-BE49-F238E27FC236}">
                <a16:creationId xmlns:a16="http://schemas.microsoft.com/office/drawing/2014/main" id="{8B897ECD-6AFA-2E43-8C06-3CE391ED9CAE}"/>
              </a:ext>
            </a:extLst>
          </p:cNvPr>
          <p:cNvSpPr txBox="1"/>
          <p:nvPr/>
        </p:nvSpPr>
        <p:spPr>
          <a:xfrm>
            <a:off x="5020395" y="5706813"/>
            <a:ext cx="2109067" cy="369332"/>
          </a:xfrm>
          <a:prstGeom prst="rect">
            <a:avLst/>
          </a:prstGeom>
          <a:noFill/>
        </p:spPr>
        <p:txBody>
          <a:bodyPr wrap="square" rtlCol="0">
            <a:spAutoFit/>
          </a:bodyPr>
          <a:lstStyle/>
          <a:p>
            <a:r>
              <a:rPr lang="en-US" dirty="0" err="1">
                <a:solidFill>
                  <a:schemeClr val="accent1"/>
                </a:solidFill>
                <a:latin typeface="+mj-lt"/>
              </a:rPr>
              <a:t>Trần</a:t>
            </a:r>
            <a:r>
              <a:rPr lang="en-US" dirty="0">
                <a:solidFill>
                  <a:schemeClr val="accent1"/>
                </a:solidFill>
                <a:latin typeface="+mj-lt"/>
              </a:rPr>
              <a:t> </a:t>
            </a:r>
            <a:r>
              <a:rPr lang="en-US" dirty="0" err="1">
                <a:solidFill>
                  <a:schemeClr val="accent1"/>
                </a:solidFill>
                <a:latin typeface="+mj-lt"/>
              </a:rPr>
              <a:t>Phương</a:t>
            </a:r>
            <a:r>
              <a:rPr lang="en-US" dirty="0">
                <a:solidFill>
                  <a:schemeClr val="accent1"/>
                </a:solidFill>
                <a:latin typeface="+mj-lt"/>
              </a:rPr>
              <a:t> Nam</a:t>
            </a:r>
          </a:p>
        </p:txBody>
      </p:sp>
      <p:sp>
        <p:nvSpPr>
          <p:cNvPr id="38" name="TextBox 37">
            <a:extLst>
              <a:ext uri="{FF2B5EF4-FFF2-40B4-BE49-F238E27FC236}">
                <a16:creationId xmlns:a16="http://schemas.microsoft.com/office/drawing/2014/main" id="{8ACE6278-642F-2843-95EF-2C260AA948FE}"/>
              </a:ext>
            </a:extLst>
          </p:cNvPr>
          <p:cNvSpPr txBox="1"/>
          <p:nvPr/>
        </p:nvSpPr>
        <p:spPr>
          <a:xfrm>
            <a:off x="7955451" y="5737922"/>
            <a:ext cx="2374411"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Quang Minh</a:t>
            </a:r>
          </a:p>
        </p:txBody>
      </p:sp>
      <p:sp>
        <p:nvSpPr>
          <p:cNvPr id="2" name="Oval 1"/>
          <p:cNvSpPr/>
          <p:nvPr/>
        </p:nvSpPr>
        <p:spPr>
          <a:xfrm>
            <a:off x="2145060" y="1065251"/>
            <a:ext cx="1519579" cy="154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7" cstate="hqprint">
            <a:extLst>
              <a:ext uri="{28A0092B-C50C-407E-A947-70E740481C1C}">
                <a14:useLocalDpi xmlns:a14="http://schemas.microsoft.com/office/drawing/2010/main" val="0"/>
              </a:ext>
            </a:extLst>
          </a:blip>
          <a:srcRect l="10527" t="6521" r="1" b="15218"/>
          <a:stretch/>
        </p:blipFill>
        <p:spPr>
          <a:xfrm>
            <a:off x="5187785" y="3722672"/>
            <a:ext cx="1554480" cy="1645920"/>
          </a:xfrm>
          <a:prstGeom prst="ellipse">
            <a:avLst/>
          </a:prstGeom>
        </p:spPr>
      </p:pic>
    </p:spTree>
    <p:extLst>
      <p:ext uri="{BB962C8B-B14F-4D97-AF65-F5344CB8AC3E}">
        <p14:creationId xmlns:p14="http://schemas.microsoft.com/office/powerpoint/2010/main" val="15402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60000">
                                          <p:cBhvr additive="base">
                                            <p:cTn id="15"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60000">
                                          <p:cBhvr additive="base">
                                            <p:cTn id="23"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14:bounceEnd="60000">
                                          <p:cBhvr additive="base">
                                            <p:cTn id="27"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60000">
                                          <p:cBhvr additive="base">
                                            <p:cTn id="3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0000">
                                          <p:cBhvr additive="base">
                                            <p:cTn id="35" dur="5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60000">
                                          <p:cBhvr additive="base">
                                            <p:cTn id="39" dur="5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60000">
                                          <p:cBhvr additive="base">
                                            <p:cTn id="43"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14:bounceEnd="60000">
                                          <p:cBhvr additive="base">
                                            <p:cTn id="51"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About 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5675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18921" y="1207896"/>
            <a:ext cx="5397585" cy="2638351"/>
          </a:xfrm>
          <a:prstGeom prst="rect">
            <a:avLst/>
          </a:prstGeom>
          <a:noFill/>
        </p:spPr>
        <p:txBody>
          <a:bodyPr wrap="square" rtlCol="0">
            <a:spAutoFit/>
          </a:bodyPr>
          <a:lstStyle/>
          <a:p>
            <a:pPr algn="just">
              <a:lnSpc>
                <a:spcPct val="150000"/>
              </a:lnSpc>
            </a:pPr>
            <a:r>
              <a:rPr lang="id-ID" sz="1600" dirty="0" err="1">
                <a:ea typeface="Open Sans Light" panose="020B0306030504020204" pitchFamily="34" charset="0"/>
                <a:cs typeface="Open Sans Light" panose="020B0306030504020204" pitchFamily="34" charset="0"/>
              </a:rPr>
              <a:t>Today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people</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drawn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crystals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number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reasons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including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primarily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they</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very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objects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different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shapes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sizes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colours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have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proved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fascinating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mysterious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well</a:t>
            </a:r>
            <a:r>
              <a:rPr lang="id-ID" sz="1600" dirty="0">
                <a:ea typeface="Open Sans Light" panose="020B0306030504020204" pitchFamily="34" charset="0"/>
                <a:cs typeface="Open Sans Light" panose="020B0306030504020204" pitchFamily="34" charset="0"/>
              </a:rPr>
              <a:t>.  They </a:t>
            </a:r>
            <a:r>
              <a:rPr lang="id-ID" sz="1600" dirty="0" err="1">
                <a:ea typeface="Open Sans Light" panose="020B0306030504020204" pitchFamily="34" charset="0"/>
                <a:cs typeface="Open Sans Light" panose="020B0306030504020204" pitchFamily="34" charset="0"/>
              </a:rPr>
              <a:t>can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found</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forms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jewellery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own</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rough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uncut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specimens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sometimes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ornaments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homes</a:t>
            </a:r>
            <a:r>
              <a:rPr lang="id-ID" sz="1600" dirty="0">
                <a:ea typeface="Open Sans Light" panose="020B0306030504020204" pitchFamily="34" charset="0"/>
                <a:cs typeface="Open Sans Light" panose="020B0306030504020204" pitchFamily="34" charset="0"/>
              </a:rPr>
              <a:t>.</a:t>
            </a: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383553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266423"/>
            <a:ext cx="3380385" cy="2160913"/>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are used to enhance the body's own healing abilities, reduce stress and improve the quality of your life. They hold a massive amount of energy and those who work with them believe that they have their own individual energy field or personality.</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3781101"/>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211989"/>
            <a:ext cx="3380385" cy="2460995"/>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or placing them on your body is thought to promote physical, emotional and spiritual healing. Crystals supposedly do this by positively interacting with your body's energy field, or chakra. While some crystals are said to alleviate stress, others purportedly improve concentration or creativity</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3900844"/>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331732"/>
            <a:ext cx="3380385" cy="1560748"/>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can be found in various forms of beautiful </a:t>
            </a:r>
            <a:r>
              <a:rPr lang="en-US" sz="1300" dirty="0" err="1">
                <a:ea typeface="Open Sans Light" panose="020B0306030504020204" pitchFamily="34" charset="0"/>
                <a:cs typeface="Open Sans Light" panose="020B0306030504020204" pitchFamily="34" charset="0"/>
              </a:rPr>
              <a:t>jewellery</a:t>
            </a:r>
            <a:r>
              <a:rPr lang="en-US" sz="1300" dirty="0">
                <a:ea typeface="Open Sans Light" panose="020B0306030504020204" pitchFamily="34" charset="0"/>
                <a:cs typeface="Open Sans Light" panose="020B0306030504020204" pitchFamily="34" charset="0"/>
              </a:rPr>
              <a:t>, or on their own in rough uncut specimens that are sometimes used as ornaments to decorate homes.</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18921" y="876190"/>
            <a:ext cx="4550248" cy="461665"/>
          </a:xfrm>
          <a:prstGeom prst="rect">
            <a:avLst/>
          </a:prstGeom>
          <a:noFill/>
        </p:spPr>
        <p:txBody>
          <a:bodyPr wrap="square" rtlCol="0">
            <a:spAutoFit/>
          </a:bodyPr>
          <a:lstStyle/>
          <a:p>
            <a:r>
              <a:rPr lang="en-US" sz="2400" dirty="0">
                <a:solidFill>
                  <a:schemeClr val="accent1"/>
                </a:solidFill>
                <a:latin typeface="+mj-lt"/>
              </a:rPr>
              <a:t>Crystal</a:t>
            </a:r>
          </a:p>
        </p:txBody>
      </p:sp>
      <p:pic>
        <p:nvPicPr>
          <p:cNvPr id="8" name="Picture Placeholder 7">
            <a:extLst>
              <a:ext uri="{FF2B5EF4-FFF2-40B4-BE49-F238E27FC236}">
                <a16:creationId xmlns:a16="http://schemas.microsoft.com/office/drawing/2014/main" id="{B76F943A-E2A3-484C-AE92-29BC0B74A15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5501" b="15501"/>
          <a:stretch>
            <a:fillRect/>
          </a:stretch>
        </p:blipFill>
        <p:spPr>
          <a:xfrm>
            <a:off x="526534" y="961242"/>
            <a:ext cx="5198056" cy="2391260"/>
          </a:xfrm>
        </p:spPr>
      </p:pic>
    </p:spTree>
    <p:extLst>
      <p:ext uri="{BB962C8B-B14F-4D97-AF65-F5344CB8AC3E}">
        <p14:creationId xmlns:p14="http://schemas.microsoft.com/office/powerpoint/2010/main" val="39054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14:bounceEnd="60000">
                                          <p:cBhvr additive="base">
                                            <p:cTn id="20"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14:bounceEnd="60000">
                                          <p:cBhvr additive="base">
                                            <p:cTn id="24"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14:bounceEnd="60000">
                                          <p:cBhvr additive="base">
                                            <p:cTn id="28"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14:bounceEnd="60000">
                                          <p:cBhvr additive="base">
                                            <p:cTn id="32"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fill="hold"/>
                                            <p:tgtEl>
                                              <p:spTgt spid="108"/>
                                            </p:tgtEl>
                                            <p:attrNameLst>
                                              <p:attrName>ppt_x</p:attrName>
                                            </p:attrNameLst>
                                          </p:cBhvr>
                                          <p:tavLst>
                                            <p:tav tm="0">
                                              <p:val>
                                                <p:strVal val="1+#ppt_w/2"/>
                                              </p:val>
                                            </p:tav>
                                            <p:tav tm="100000">
                                              <p:val>
                                                <p:strVal val="#ppt_x"/>
                                              </p:val>
                                            </p:tav>
                                          </p:tavLst>
                                        </p:anim>
                                        <p:anim calcmode="lin" valueType="num">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1+#ppt_w/2"/>
                                              </p:val>
                                            </p:tav>
                                            <p:tav tm="100000">
                                              <p:val>
                                                <p:strVal val="#ppt_x"/>
                                              </p:val>
                                            </p:tav>
                                          </p:tavLst>
                                        </p:anim>
                                        <p:anim calcmode="lin" valueType="num">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fill="hold"/>
                                            <p:tgtEl>
                                              <p:spTgt spid="112"/>
                                            </p:tgtEl>
                                            <p:attrNameLst>
                                              <p:attrName>ppt_x</p:attrName>
                                            </p:attrNameLst>
                                          </p:cBhvr>
                                          <p:tavLst>
                                            <p:tav tm="0">
                                              <p:val>
                                                <p:strVal val="1+#ppt_w/2"/>
                                              </p:val>
                                            </p:tav>
                                            <p:tav tm="100000">
                                              <p:val>
                                                <p:strVal val="#ppt_x"/>
                                              </p:val>
                                            </p:tav>
                                          </p:tavLst>
                                        </p:anim>
                                        <p:anim calcmode="lin" valueType="num">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500" fill="hold"/>
                                            <p:tgtEl>
                                              <p:spTgt spid="114"/>
                                            </p:tgtEl>
                                            <p:attrNameLst>
                                              <p:attrName>ppt_x</p:attrName>
                                            </p:attrNameLst>
                                          </p:cBhvr>
                                          <p:tavLst>
                                            <p:tav tm="0">
                                              <p:val>
                                                <p:strVal val="1+#ppt_w/2"/>
                                              </p:val>
                                            </p:tav>
                                            <p:tav tm="100000">
                                              <p:val>
                                                <p:strVal val="#ppt_x"/>
                                              </p:val>
                                            </p:tav>
                                          </p:tavLst>
                                        </p:anim>
                                        <p:anim calcmode="lin" valueType="num">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745754"/>
            <a:ext cx="6416315" cy="1161023"/>
          </a:xfrm>
          <a:prstGeom prst="rect">
            <a:avLst/>
          </a:prstGeom>
          <a:noFill/>
        </p:spPr>
        <p:txBody>
          <a:bodyPr wrap="square" rtlCol="0">
            <a:spAutoFit/>
          </a:bodyPr>
          <a:lstStyle/>
          <a:p>
            <a:pPr>
              <a:lnSpc>
                <a:spcPct val="150000"/>
              </a:lnSpc>
            </a:pP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felt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which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give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necessary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information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also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list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products</a:t>
            </a:r>
            <a:r>
              <a:rPr lang="id-ID" sz="1600" dirty="0">
                <a:ea typeface="Open Sans Light" panose="020B0306030504020204" pitchFamily="34" charset="0"/>
                <a:cs typeface="Open Sans Light" panose="020B0306030504020204" pitchFamily="34" charset="0"/>
              </a:rPr>
              <a:t>. The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288513"/>
            <a:ext cx="4550248" cy="584775"/>
          </a:xfrm>
          <a:prstGeom prst="rect">
            <a:avLst/>
          </a:prstGeom>
          <a:noFill/>
        </p:spPr>
        <p:txBody>
          <a:bodyPr wrap="square" rtlCol="0">
            <a:spAutoFit/>
          </a:bodyPr>
          <a:lstStyle/>
          <a:p>
            <a:r>
              <a:rPr lang="en-US" sz="3200" dirty="0">
                <a:solidFill>
                  <a:schemeClr val="accent1"/>
                </a:solidFill>
                <a:latin typeface="+mj-lt"/>
              </a:rPr>
              <a:t>Problem Statement </a:t>
            </a:r>
          </a:p>
        </p:txBody>
      </p:sp>
      <p:sp>
        <p:nvSpPr>
          <p:cNvPr id="21" name="TextBox 20">
            <a:extLst>
              <a:ext uri="{FF2B5EF4-FFF2-40B4-BE49-F238E27FC236}">
                <a16:creationId xmlns:a16="http://schemas.microsoft.com/office/drawing/2014/main" id="{B27BF840-48E1-2B45-9F9C-E0CC4748BCB8}"/>
              </a:ext>
            </a:extLst>
          </p:cNvPr>
          <p:cNvSpPr txBox="1"/>
          <p:nvPr/>
        </p:nvSpPr>
        <p:spPr>
          <a:xfrm>
            <a:off x="415273" y="4092279"/>
            <a:ext cx="6416315" cy="2269019"/>
          </a:xfrm>
          <a:prstGeom prst="rect">
            <a:avLst/>
          </a:prstGeom>
          <a:noFill/>
        </p:spPr>
        <p:txBody>
          <a:bodyPr wrap="square" rtlCol="0">
            <a:spAutoFit/>
          </a:bodyPr>
          <a:lstStyle/>
          <a:p>
            <a:pPr>
              <a:lnSpc>
                <a:spcPct val="150000"/>
              </a:lnSpc>
            </a:pPr>
            <a:r>
              <a:rPr lang="id-ID" sz="1600" dirty="0">
                <a:ea typeface="Open Sans Light" panose="020B0306030504020204" pitchFamily="34" charset="0"/>
                <a:cs typeface="Open Sans Light" panose="020B0306030504020204" pitchFamily="34" charset="0"/>
              </a:rPr>
              <a:t>The Web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created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should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pages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mentioned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below</a:t>
            </a:r>
            <a:endParaRPr lang="id-ID" sz="1600" dirty="0">
              <a:ea typeface="Open Sans Light" panose="020B0306030504020204" pitchFamily="34" charset="0"/>
              <a:cs typeface="Open Sans Light" panose="020B0306030504020204" pitchFamily="34" charset="0"/>
            </a:endParaRPr>
          </a:p>
          <a:p>
            <a:pPr>
              <a:lnSpc>
                <a:spcPct val="150000"/>
              </a:lnSpc>
            </a:pPr>
            <a:r>
              <a:rPr lang="id-ID" sz="1600"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Home</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About</a:t>
            </a:r>
            <a:r>
              <a:rPr lang="id-ID" sz="1600" b="1" dirty="0">
                <a:ea typeface="Open Sans Light" panose="020B0306030504020204" pitchFamily="34" charset="0"/>
                <a:cs typeface="Open Sans Light" panose="020B0306030504020204" pitchFamily="34" charset="0"/>
              </a:rPr>
              <a:t> Us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Special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Offers</a:t>
            </a:r>
            <a:r>
              <a:rPr lang="id-ID" sz="1600" b="1" dirty="0">
                <a:ea typeface="Open Sans Light" panose="020B0306030504020204" pitchFamily="34" charset="0"/>
                <a:cs typeface="Open Sans Light" panose="020B0306030504020204" pitchFamily="34" charset="0"/>
              </a:rPr>
              <a:t>      New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Arrival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Products</a:t>
            </a:r>
            <a:endParaRPr lang="id-ID" sz="1600" b="1" dirty="0">
              <a:ea typeface="Open Sans Light" panose="020B0306030504020204" pitchFamily="34" charset="0"/>
              <a:cs typeface="Open Sans Light" panose="020B0306030504020204" pitchFamily="34" charset="0"/>
            </a:endParaRP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Contact</a:t>
            </a:r>
            <a:r>
              <a:rPr lang="id-ID" sz="1600" b="1" dirty="0">
                <a:ea typeface="Open Sans Light" panose="020B0306030504020204" pitchFamily="34" charset="0"/>
                <a:cs typeface="Open Sans Light" panose="020B0306030504020204" pitchFamily="34" charset="0"/>
              </a:rPr>
              <a:t>  Us</a:t>
            </a:r>
          </a:p>
        </p:txBody>
      </p:sp>
      <p:sp>
        <p:nvSpPr>
          <p:cNvPr id="22" name="TextBox 21">
            <a:extLst>
              <a:ext uri="{FF2B5EF4-FFF2-40B4-BE49-F238E27FC236}">
                <a16:creationId xmlns:a16="http://schemas.microsoft.com/office/drawing/2014/main" id="{E137CACE-01FD-974B-84C5-E25FC8B0A5E2}"/>
              </a:ext>
            </a:extLst>
          </p:cNvPr>
          <p:cNvSpPr txBox="1"/>
          <p:nvPr/>
        </p:nvSpPr>
        <p:spPr>
          <a:xfrm>
            <a:off x="415273" y="3512817"/>
            <a:ext cx="4550248" cy="584775"/>
          </a:xfrm>
          <a:prstGeom prst="rect">
            <a:avLst/>
          </a:prstGeom>
          <a:noFill/>
        </p:spPr>
        <p:txBody>
          <a:bodyPr wrap="square" rtlCol="0">
            <a:spAutoFit/>
          </a:bodyPr>
          <a:lstStyle/>
          <a:p>
            <a:r>
              <a:rPr lang="en-US" sz="3200" dirty="0">
                <a:solidFill>
                  <a:schemeClr val="accent1"/>
                </a:solidFill>
                <a:latin typeface="+mj-lt"/>
              </a:rPr>
              <a:t>Requirement</a:t>
            </a:r>
          </a:p>
        </p:txBody>
      </p:sp>
      <p:pic>
        <p:nvPicPr>
          <p:cNvPr id="16" name="Picture 15">
            <a:extLst>
              <a:ext uri="{FF2B5EF4-FFF2-40B4-BE49-F238E27FC236}">
                <a16:creationId xmlns:a16="http://schemas.microsoft.com/office/drawing/2014/main" id="{B8B10057-DA39-7D4A-AE09-08038928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88" y="444626"/>
            <a:ext cx="4166625" cy="5968748"/>
          </a:xfrm>
          <a:prstGeom prst="rect">
            <a:avLst/>
          </a:prstGeom>
        </p:spPr>
      </p:pic>
    </p:spTree>
    <p:extLst>
      <p:ext uri="{BB962C8B-B14F-4D97-AF65-F5344CB8AC3E}">
        <p14:creationId xmlns:p14="http://schemas.microsoft.com/office/powerpoint/2010/main" val="41506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41BB6-F10C-6C48-AB9E-0AAEA9F28C77}"/>
              </a:ext>
            </a:extLst>
          </p:cNvPr>
          <p:cNvSpPr txBox="1"/>
          <p:nvPr/>
        </p:nvSpPr>
        <p:spPr>
          <a:xfrm>
            <a:off x="1109796" y="1632756"/>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1" name="TextBox 10">
            <a:extLst>
              <a:ext uri="{FF2B5EF4-FFF2-40B4-BE49-F238E27FC236}">
                <a16:creationId xmlns:a16="http://schemas.microsoft.com/office/drawing/2014/main" id="{9317AF53-A007-694E-8394-71A9CE4C10E6}"/>
              </a:ext>
            </a:extLst>
          </p:cNvPr>
          <p:cNvSpPr txBox="1"/>
          <p:nvPr/>
        </p:nvSpPr>
        <p:spPr>
          <a:xfrm>
            <a:off x="1108213" y="2910029"/>
            <a:ext cx="920445" cy="461665"/>
          </a:xfrm>
          <a:prstGeom prst="rect">
            <a:avLst/>
          </a:prstGeom>
          <a:noFill/>
        </p:spPr>
        <p:txBody>
          <a:bodyPr wrap="none" rtlCol="0">
            <a:spAutoFit/>
          </a:bodyPr>
          <a:lstStyle/>
          <a:p>
            <a:r>
              <a:rPr lang="en-ID" sz="2400" dirty="0">
                <a:latin typeface="+mj-lt"/>
                <a:cs typeface="Poppins" panose="02000000000000000000" pitchFamily="2" charset="0"/>
              </a:rPr>
              <a:t>HTML</a:t>
            </a:r>
            <a:endParaRPr lang="id-ID" sz="2400" dirty="0">
              <a:latin typeface="+mj-lt"/>
              <a:cs typeface="Poppins" panose="02000000000000000000" pitchFamily="2" charset="0"/>
            </a:endParaRPr>
          </a:p>
        </p:txBody>
      </p:sp>
      <p:sp>
        <p:nvSpPr>
          <p:cNvPr id="14" name="Rectangle 13">
            <a:extLst>
              <a:ext uri="{FF2B5EF4-FFF2-40B4-BE49-F238E27FC236}">
                <a16:creationId xmlns:a16="http://schemas.microsoft.com/office/drawing/2014/main" id="{CE8D5B29-3157-2D4E-A726-21991E1809EF}"/>
              </a:ext>
            </a:extLst>
          </p:cNvPr>
          <p:cNvSpPr/>
          <p:nvPr/>
        </p:nvSpPr>
        <p:spPr>
          <a:xfrm>
            <a:off x="1109796" y="3380409"/>
            <a:ext cx="1524546" cy="1161023"/>
          </a:xfrm>
          <a:prstGeom prst="rect">
            <a:avLst/>
          </a:prstGeom>
        </p:spPr>
        <p:txBody>
          <a:bodyPr wrap="square">
            <a:spAutoFit/>
          </a:bodyPr>
          <a:lstStyle/>
          <a:p>
            <a:pPr>
              <a:lnSpc>
                <a:spcPct val="150000"/>
              </a:lnSpc>
            </a:pPr>
            <a:r>
              <a:rPr lang="en-US" sz="1600" dirty="0"/>
              <a:t>Used to build layouts for websites</a:t>
            </a:r>
            <a:endParaRPr lang="id-ID" sz="1600" dirty="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CC05726-0F94-EF41-A8AF-B42FC5B29D90}"/>
              </a:ext>
            </a:extLst>
          </p:cNvPr>
          <p:cNvSpPr txBox="1"/>
          <p:nvPr/>
        </p:nvSpPr>
        <p:spPr>
          <a:xfrm>
            <a:off x="3944664" y="1632756"/>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16" name="TextBox 15">
            <a:extLst>
              <a:ext uri="{FF2B5EF4-FFF2-40B4-BE49-F238E27FC236}">
                <a16:creationId xmlns:a16="http://schemas.microsoft.com/office/drawing/2014/main" id="{352A3969-1AFF-0045-BE57-5923D80A6608}"/>
              </a:ext>
            </a:extLst>
          </p:cNvPr>
          <p:cNvSpPr txBox="1"/>
          <p:nvPr/>
        </p:nvSpPr>
        <p:spPr>
          <a:xfrm>
            <a:off x="3943081" y="2910029"/>
            <a:ext cx="630301" cy="461665"/>
          </a:xfrm>
          <a:prstGeom prst="rect">
            <a:avLst/>
          </a:prstGeom>
          <a:noFill/>
        </p:spPr>
        <p:txBody>
          <a:bodyPr wrap="none" rtlCol="0">
            <a:spAutoFit/>
          </a:bodyPr>
          <a:lstStyle/>
          <a:p>
            <a:r>
              <a:rPr lang="en-ID" sz="2400" dirty="0">
                <a:latin typeface="+mj-lt"/>
                <a:cs typeface="Poppins" panose="02000000000000000000" pitchFamily="2" charset="0"/>
              </a:rPr>
              <a:t>CSS</a:t>
            </a:r>
            <a:endParaRPr lang="id-ID" sz="2400" dirty="0">
              <a:latin typeface="+mj-lt"/>
              <a:cs typeface="Poppins" panose="02000000000000000000" pitchFamily="2" charset="0"/>
            </a:endParaRPr>
          </a:p>
        </p:txBody>
      </p:sp>
      <p:sp>
        <p:nvSpPr>
          <p:cNvPr id="17" name="Rectangle 16">
            <a:extLst>
              <a:ext uri="{FF2B5EF4-FFF2-40B4-BE49-F238E27FC236}">
                <a16:creationId xmlns:a16="http://schemas.microsoft.com/office/drawing/2014/main" id="{F39D7A33-1329-2C4E-B8BF-CB1940FA7D65}"/>
              </a:ext>
            </a:extLst>
          </p:cNvPr>
          <p:cNvSpPr/>
          <p:nvPr/>
        </p:nvSpPr>
        <p:spPr>
          <a:xfrm>
            <a:off x="3923119" y="3371694"/>
            <a:ext cx="1855236" cy="2269019"/>
          </a:xfrm>
          <a:prstGeom prst="rect">
            <a:avLst/>
          </a:prstGeom>
        </p:spPr>
        <p:txBody>
          <a:bodyPr wrap="square">
            <a:spAutoFit/>
          </a:bodyPr>
          <a:lstStyle/>
          <a:p>
            <a:pPr>
              <a:lnSpc>
                <a:spcPct val="150000"/>
              </a:lnSpc>
            </a:pP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HTML, </a:t>
            </a:r>
            <a:r>
              <a:rPr lang="id-ID" sz="1600" dirty="0" err="1">
                <a:ea typeface="Open Sans Light" panose="020B0306030504020204" pitchFamily="34" charset="0"/>
                <a:cs typeface="Open Sans Light" panose="020B0306030504020204" pitchFamily="34" charset="0"/>
              </a:rPr>
              <a:t>create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styles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make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more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perfect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complete</a:t>
            </a:r>
            <a:endParaRPr lang="id-ID" sz="1600" dirty="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236D7E97-40AF-FA4F-98FA-1FE1C8E18FA6}"/>
              </a:ext>
            </a:extLst>
          </p:cNvPr>
          <p:cNvSpPr txBox="1"/>
          <p:nvPr/>
        </p:nvSpPr>
        <p:spPr>
          <a:xfrm>
            <a:off x="6799876" y="1632756"/>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19" name="TextBox 18">
            <a:extLst>
              <a:ext uri="{FF2B5EF4-FFF2-40B4-BE49-F238E27FC236}">
                <a16:creationId xmlns:a16="http://schemas.microsoft.com/office/drawing/2014/main" id="{0FEFF357-95FB-9040-8A33-D9F8A1C4E435}"/>
              </a:ext>
            </a:extLst>
          </p:cNvPr>
          <p:cNvSpPr txBox="1"/>
          <p:nvPr/>
        </p:nvSpPr>
        <p:spPr>
          <a:xfrm>
            <a:off x="6798293" y="2910029"/>
            <a:ext cx="1705147" cy="461665"/>
          </a:xfrm>
          <a:prstGeom prst="rect">
            <a:avLst/>
          </a:prstGeom>
          <a:noFill/>
        </p:spPr>
        <p:txBody>
          <a:bodyPr wrap="none" rtlCol="0">
            <a:spAutoFit/>
          </a:bodyPr>
          <a:lstStyle/>
          <a:p>
            <a:r>
              <a:rPr lang="en-ID" sz="2400" dirty="0">
                <a:latin typeface="+mj-lt"/>
                <a:cs typeface="Poppins" panose="02000000000000000000" pitchFamily="2" charset="0"/>
              </a:rPr>
              <a:t>JAVA SCRIPT</a:t>
            </a:r>
            <a:endParaRPr lang="id-ID" sz="2400" dirty="0">
              <a:latin typeface="+mj-lt"/>
              <a:cs typeface="Poppins" panose="02000000000000000000" pitchFamily="2" charset="0"/>
            </a:endParaRPr>
          </a:p>
        </p:txBody>
      </p:sp>
      <p:sp>
        <p:nvSpPr>
          <p:cNvPr id="20" name="Rectangle 19">
            <a:extLst>
              <a:ext uri="{FF2B5EF4-FFF2-40B4-BE49-F238E27FC236}">
                <a16:creationId xmlns:a16="http://schemas.microsoft.com/office/drawing/2014/main" id="{0EF2E498-7321-FA48-B2FF-BF6CB5A098A8}"/>
              </a:ext>
            </a:extLst>
          </p:cNvPr>
          <p:cNvSpPr/>
          <p:nvPr/>
        </p:nvSpPr>
        <p:spPr>
          <a:xfrm>
            <a:off x="6799876" y="3429000"/>
            <a:ext cx="1608133" cy="1350563"/>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create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interactions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between</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users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and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the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website</a:t>
            </a:r>
            <a:endParaRPr lang="id-ID" sz="1400" dirty="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EF1B3255-8027-0242-BCC8-5BEE77B70B80}"/>
              </a:ext>
            </a:extLst>
          </p:cNvPr>
          <p:cNvSpPr txBox="1"/>
          <p:nvPr/>
        </p:nvSpPr>
        <p:spPr>
          <a:xfrm>
            <a:off x="9627626" y="1632756"/>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22" name="TextBox 21">
            <a:extLst>
              <a:ext uri="{FF2B5EF4-FFF2-40B4-BE49-F238E27FC236}">
                <a16:creationId xmlns:a16="http://schemas.microsoft.com/office/drawing/2014/main" id="{E52B12F8-CE03-D042-A2A8-6CF6061F34E7}"/>
              </a:ext>
            </a:extLst>
          </p:cNvPr>
          <p:cNvSpPr txBox="1"/>
          <p:nvPr/>
        </p:nvSpPr>
        <p:spPr>
          <a:xfrm>
            <a:off x="9626043" y="2910029"/>
            <a:ext cx="1692451" cy="461665"/>
          </a:xfrm>
          <a:prstGeom prst="rect">
            <a:avLst/>
          </a:prstGeom>
          <a:noFill/>
        </p:spPr>
        <p:txBody>
          <a:bodyPr wrap="none" rtlCol="0">
            <a:spAutoFit/>
          </a:bodyPr>
          <a:lstStyle/>
          <a:p>
            <a:r>
              <a:rPr lang="en-ID" sz="2400" dirty="0">
                <a:latin typeface="+mj-lt"/>
                <a:cs typeface="Poppins" panose="02000000000000000000" pitchFamily="2" charset="0"/>
              </a:rPr>
              <a:t>BOOTSTRAP</a:t>
            </a:r>
            <a:endParaRPr lang="id-ID" sz="2400" dirty="0">
              <a:latin typeface="+mj-lt"/>
              <a:cs typeface="Poppins" panose="02000000000000000000" pitchFamily="2" charset="0"/>
            </a:endParaRPr>
          </a:p>
        </p:txBody>
      </p:sp>
      <p:sp>
        <p:nvSpPr>
          <p:cNvPr id="23" name="Rectangle 22">
            <a:extLst>
              <a:ext uri="{FF2B5EF4-FFF2-40B4-BE49-F238E27FC236}">
                <a16:creationId xmlns:a16="http://schemas.microsoft.com/office/drawing/2014/main" id="{5C8B08B3-D971-9944-A147-273C4D73AE06}"/>
              </a:ext>
            </a:extLst>
          </p:cNvPr>
          <p:cNvSpPr/>
          <p:nvPr/>
        </p:nvSpPr>
        <p:spPr>
          <a:xfrm>
            <a:off x="9623819" y="3380409"/>
            <a:ext cx="1608133" cy="1027397"/>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make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layout</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easier</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for</a:t>
            </a:r>
            <a:r>
              <a:rPr lang="id-ID" sz="1400" dirty="0">
                <a:ea typeface="Open Sans Light" panose="020B0306030504020204" pitchFamily="34" charset="0"/>
                <a:cs typeface="Open Sans Light" panose="020B0306030504020204" pitchFamily="34" charset="0"/>
              </a:rPr>
              <a:t> web </a:t>
            </a:r>
            <a:r>
              <a:rPr lang="id-ID" sz="1400" dirty="0" err="1">
                <a:ea typeface="Open Sans Light" panose="020B0306030504020204" pitchFamily="34" charset="0"/>
                <a:cs typeface="Open Sans Light" panose="020B0306030504020204" pitchFamily="34" charset="0"/>
              </a:rPr>
              <a:t>developers</a:t>
            </a:r>
            <a:endParaRPr lang="id-ID" sz="1400" dirty="0">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339342F8-3F1E-2D46-BF7A-2B526D92D1E5}"/>
              </a:ext>
            </a:extLst>
          </p:cNvPr>
          <p:cNvSpPr txBox="1"/>
          <p:nvPr/>
        </p:nvSpPr>
        <p:spPr>
          <a:xfrm>
            <a:off x="3820876" y="817148"/>
            <a:ext cx="4550248" cy="584775"/>
          </a:xfrm>
          <a:prstGeom prst="rect">
            <a:avLst/>
          </a:prstGeom>
          <a:noFill/>
        </p:spPr>
        <p:txBody>
          <a:bodyPr wrap="square" rtlCol="0">
            <a:spAutoFit/>
          </a:bodyPr>
          <a:lstStyle/>
          <a:p>
            <a:pPr algn="ctr"/>
            <a:r>
              <a:rPr lang="en-US" sz="3200" dirty="0">
                <a:solidFill>
                  <a:schemeClr val="accent1"/>
                </a:solidFill>
                <a:latin typeface="+mj-lt"/>
              </a:rPr>
              <a:t>Solutions</a:t>
            </a:r>
          </a:p>
        </p:txBody>
      </p:sp>
      <p:sp>
        <p:nvSpPr>
          <p:cNvPr id="28" name="Text Placeholder 27">
            <a:extLst>
              <a:ext uri="{FF2B5EF4-FFF2-40B4-BE49-F238E27FC236}">
                <a16:creationId xmlns:a16="http://schemas.microsoft.com/office/drawing/2014/main" id="{F64CA90B-0957-F746-8BF6-A4138F86ED0B}"/>
              </a:ext>
            </a:extLst>
          </p:cNvPr>
          <p:cNvSpPr>
            <a:spLocks noGrp="1"/>
          </p:cNvSpPr>
          <p:nvPr>
            <p:ph type="body" sz="quarter" idx="10"/>
          </p:nvPr>
        </p:nvSpPr>
        <p:spPr>
          <a:xfrm>
            <a:off x="414444" y="325603"/>
            <a:ext cx="11363111" cy="588220"/>
          </a:xfrm>
        </p:spPr>
        <p:txBody>
          <a:bodyPr/>
          <a:lstStyle/>
          <a:p>
            <a:pPr algn="l"/>
            <a:r>
              <a:rPr lang="en-ID" dirty="0"/>
              <a:t>About Project</a:t>
            </a:r>
          </a:p>
        </p:txBody>
      </p:sp>
    </p:spTree>
    <p:extLst>
      <p:ext uri="{BB962C8B-B14F-4D97-AF65-F5344CB8AC3E}">
        <p14:creationId xmlns:p14="http://schemas.microsoft.com/office/powerpoint/2010/main" val="157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75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7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14:bounceEnd="60000">
                                          <p:cBhvr additive="base">
                                            <p:cTn id="2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14:bounceEnd="60000">
                                          <p:cBhvr additive="base">
                                            <p:cTn id="3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14:bounceEnd="60000">
                                          <p:cBhvr additive="base">
                                            <p:cTn id="3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14:bounceEnd="60000">
                                          <p:cBhvr additive="base">
                                            <p:cTn id="3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14:bounceEnd="60000">
                                          <p:cBhvr additive="base">
                                            <p:cTn id="4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14:bounceEnd="60000">
                                          <p:cBhvr additive="base">
                                            <p:cTn id="4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14:bounceEnd="60000">
                                          <p:cBhvr additive="base">
                                            <p:cTn id="5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6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60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1+#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1+#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1+#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1+#ppt_w/2"/>
                                              </p:val>
                                            </p:tav>
                                            <p:tav tm="100000">
                                              <p:val>
                                                <p:strVal val="#ppt_x"/>
                                              </p:val>
                                            </p:tav>
                                          </p:tavLst>
                                        </p:anim>
                                        <p:anim calcmode="lin" valueType="num">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Result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9263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81248" y="1397197"/>
            <a:ext cx="3214194" cy="1754326"/>
          </a:xfrm>
          <a:prstGeom prst="rect">
            <a:avLst/>
          </a:prstGeom>
          <a:noFill/>
        </p:spPr>
        <p:txBody>
          <a:bodyPr wrap="square" rtlCol="0">
            <a:spAutoFit/>
          </a:bodyPr>
          <a:lstStyle/>
          <a:p>
            <a:pPr lvl="0"/>
            <a:r>
              <a:rPr lang="en-US" dirty="0"/>
              <a:t>The Home Page should be created making use of Sections with a suitable logo, the header section can be added which will show images of various products.</a:t>
            </a:r>
            <a:endParaRPr lang="en-VN" dirty="0"/>
          </a:p>
        </p:txBody>
      </p:sp>
      <p:sp>
        <p:nvSpPr>
          <p:cNvPr id="117" name="TextBox 116">
            <a:extLst>
              <a:ext uri="{FF2B5EF4-FFF2-40B4-BE49-F238E27FC236}">
                <a16:creationId xmlns:a16="http://schemas.microsoft.com/office/drawing/2014/main" id="{B3535A06-30E0-488D-AD9F-AB9D508EAA12}"/>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1</a:t>
            </a:r>
          </a:p>
        </p:txBody>
      </p:sp>
      <p:pic>
        <p:nvPicPr>
          <p:cNvPr id="8" name="Picture 7">
            <a:extLst>
              <a:ext uri="{FF2B5EF4-FFF2-40B4-BE49-F238E27FC236}">
                <a16:creationId xmlns:a16="http://schemas.microsoft.com/office/drawing/2014/main" id="{41FFD994-9E4E-F24F-8DE4-0D547AA7742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476" y="3547658"/>
            <a:ext cx="5741581" cy="3103032"/>
          </a:xfrm>
          <a:prstGeom prst="rect">
            <a:avLst/>
          </a:prstGeom>
        </p:spPr>
      </p:pic>
      <p:pic>
        <p:nvPicPr>
          <p:cNvPr id="10" name="Picture 9">
            <a:extLst>
              <a:ext uri="{FF2B5EF4-FFF2-40B4-BE49-F238E27FC236}">
                <a16:creationId xmlns:a16="http://schemas.microsoft.com/office/drawing/2014/main" id="{C83A7761-5D65-3D42-AD70-0B11267BA1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1945" y="3547658"/>
            <a:ext cx="5741581" cy="3103032"/>
          </a:xfrm>
          <a:prstGeom prst="rect">
            <a:avLst/>
          </a:prstGeom>
        </p:spPr>
      </p:pic>
      <p:pic>
        <p:nvPicPr>
          <p:cNvPr id="12" name="Picture 11">
            <a:extLst>
              <a:ext uri="{FF2B5EF4-FFF2-40B4-BE49-F238E27FC236}">
                <a16:creationId xmlns:a16="http://schemas.microsoft.com/office/drawing/2014/main" id="{813D5CFC-20AB-2C4F-94A0-D8BD3E6293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45308" y="207310"/>
            <a:ext cx="5741581" cy="3103032"/>
          </a:xfrm>
          <a:prstGeom prst="rect">
            <a:avLst/>
          </a:prstGeom>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Fallback>
  </mc:AlternateContent>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12033</TotalTime>
  <Words>719</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Kozuka Gothic Pr6N EL</vt:lpstr>
      <vt:lpstr>Open Sans</vt:lpstr>
      <vt:lpstr>Open Sans Light</vt:lpstr>
      <vt:lpstr>Poppins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Admin</cp:lastModifiedBy>
  <cp:revision>125</cp:revision>
  <dcterms:created xsi:type="dcterms:W3CDTF">2016-11-04T05:31:34Z</dcterms:created>
  <dcterms:modified xsi:type="dcterms:W3CDTF">2021-07-30T06:27:56Z</dcterms:modified>
</cp:coreProperties>
</file>